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249" autoAdjust="0"/>
  </p:normalViewPr>
  <p:slideViewPr>
    <p:cSldViewPr snapToGrid="0">
      <p:cViewPr>
        <p:scale>
          <a:sx n="75" d="100"/>
          <a:sy n="75" d="100"/>
        </p:scale>
        <p:origin x="5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6D938-B421-4DB5-B9D7-15E3AB39B5D1}"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51027-515F-4A5D-A800-51D2F518AD99}" type="slidenum">
              <a:rPr lang="en-US" smtClean="0"/>
              <a:t>‹#›</a:t>
            </a:fld>
            <a:endParaRPr lang="en-US"/>
          </a:p>
        </p:txBody>
      </p:sp>
    </p:spTree>
    <p:extLst>
      <p:ext uri="{BB962C8B-B14F-4D97-AF65-F5344CB8AC3E}">
        <p14:creationId xmlns:p14="http://schemas.microsoft.com/office/powerpoint/2010/main" val="81245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UW-Stout we have a long history of continuous improvement.  In fact we are the first-ever Higher Education institution to receive the Malcolm Baldrige Award.  IF you are not familiar, the award was established by the U.S. Congress in 1987 to raise awareness of </a:t>
            </a:r>
            <a:r>
              <a:rPr lang="en-US" sz="1200" b="1" i="0" kern="1200" dirty="0">
                <a:solidFill>
                  <a:schemeClr val="tx1"/>
                </a:solidFill>
                <a:effectLst/>
                <a:latin typeface="+mn-lt"/>
                <a:ea typeface="+mn-ea"/>
                <a:cs typeface="+mn-cs"/>
              </a:rPr>
              <a:t>quality </a:t>
            </a:r>
            <a:r>
              <a:rPr lang="en-US" sz="1200" b="0" i="0" kern="1200" dirty="0">
                <a:solidFill>
                  <a:schemeClr val="tx1"/>
                </a:solidFill>
                <a:effectLst/>
                <a:latin typeface="+mn-lt"/>
                <a:ea typeface="+mn-ea"/>
                <a:cs typeface="+mn-cs"/>
              </a:rPr>
              <a:t>management and recognize U.S. companies that have implemented successful </a:t>
            </a:r>
            <a:r>
              <a:rPr lang="en-US" sz="1200" b="1" i="0" kern="1200" dirty="0">
                <a:solidFill>
                  <a:schemeClr val="tx1"/>
                </a:solidFill>
                <a:effectLst/>
                <a:latin typeface="+mn-lt"/>
                <a:ea typeface="+mn-ea"/>
                <a:cs typeface="+mn-cs"/>
              </a:rPr>
              <a:t>quality</a:t>
            </a:r>
            <a:r>
              <a:rPr lang="en-US" sz="1200" b="0" i="0" kern="1200" dirty="0">
                <a:solidFill>
                  <a:schemeClr val="tx1"/>
                </a:solidFill>
                <a:effectLst/>
                <a:latin typeface="+mn-lt"/>
                <a:ea typeface="+mn-ea"/>
                <a:cs typeface="+mn-cs"/>
              </a:rPr>
              <a:t> management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Since receiving the award in 2001, we have worked with educational institutions in 39 states and 25 countries, sharing information and assisting schools that are interested in quality improvement.</a:t>
            </a:r>
          </a:p>
          <a:p>
            <a:endParaRPr lang="en-US" dirty="0"/>
          </a:p>
          <a:p>
            <a:r>
              <a:rPr lang="en-US" dirty="0"/>
              <a:t>As assessment and evaluative practices move beyond just the classroom.  We started to look for opportunities to benchmark at the unit level.  Unfortunately in our research there was very little available at the unit level.  In our research we found the work of the National Higher Education Benchmarking Institute.  And I will turn it over to Michelle to share a bit about NHEBI.</a:t>
            </a:r>
          </a:p>
          <a:p>
            <a:endParaRPr lang="en-US" dirty="0"/>
          </a:p>
          <a:p>
            <a:r>
              <a:rPr lang="en-US" i="1" dirty="0"/>
              <a:t>We develop a tool that takes the guess work out of benchmarking.  By developing standard metrics with underlaying institutional characteristics to get to apples to apples comparisons</a:t>
            </a:r>
          </a:p>
          <a:p>
            <a:endParaRPr lang="en-US" dirty="0"/>
          </a:p>
          <a:p>
            <a:endParaRPr lang="en-US" dirty="0"/>
          </a:p>
        </p:txBody>
      </p:sp>
      <p:sp>
        <p:nvSpPr>
          <p:cNvPr id="4" name="Slide Number Placeholder 3"/>
          <p:cNvSpPr>
            <a:spLocks noGrp="1"/>
          </p:cNvSpPr>
          <p:nvPr>
            <p:ph type="sldNum" sz="quarter" idx="5"/>
          </p:nvPr>
        </p:nvSpPr>
        <p:spPr/>
        <p:txBody>
          <a:bodyPr/>
          <a:lstStyle/>
          <a:p>
            <a:fld id="{AD451027-515F-4A5D-A800-51D2F518AD99}" type="slidenum">
              <a:rPr lang="en-US" smtClean="0"/>
              <a:t>2</a:t>
            </a:fld>
            <a:endParaRPr lang="en-US"/>
          </a:p>
        </p:txBody>
      </p:sp>
    </p:spTree>
    <p:extLst>
      <p:ext uri="{BB962C8B-B14F-4D97-AF65-F5344CB8AC3E}">
        <p14:creationId xmlns:p14="http://schemas.microsoft.com/office/powerpoint/2010/main" val="21182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discuss the development of UBP tapping Experts and a number of different institutions to develop metrics that are meaningful for all participants within the project</a:t>
            </a:r>
          </a:p>
          <a:p>
            <a:endParaRPr lang="en-US" dirty="0"/>
          </a:p>
          <a:p>
            <a:r>
              <a:rPr lang="en-US" sz="2400" dirty="0"/>
              <a:t>Advisory Board Members assisted with </a:t>
            </a:r>
          </a:p>
          <a:p>
            <a:pPr lvl="1"/>
            <a:r>
              <a:rPr lang="en-US" sz="2000" dirty="0"/>
              <a:t>selection of data elements</a:t>
            </a:r>
          </a:p>
          <a:p>
            <a:pPr lvl="1"/>
            <a:r>
              <a:rPr lang="en-US" sz="2000" dirty="0"/>
              <a:t>crafting of data definitions</a:t>
            </a:r>
          </a:p>
          <a:p>
            <a:pPr lvl="1"/>
            <a:r>
              <a:rPr lang="en-US" sz="2000" dirty="0"/>
              <a:t>reviewing the draft data collection protocol </a:t>
            </a:r>
          </a:p>
          <a:p>
            <a:pPr lvl="1"/>
            <a:r>
              <a:rPr lang="en-US" sz="2000" dirty="0"/>
              <a:t>reporting strategies</a:t>
            </a:r>
          </a:p>
          <a:p>
            <a:pPr lvl="1"/>
            <a:r>
              <a:rPr lang="en-US" sz="2000" dirty="0"/>
              <a:t>the implementation of a pilot test of the data collection process</a:t>
            </a:r>
          </a:p>
          <a:p>
            <a:endParaRPr lang="en-US" dirty="0"/>
          </a:p>
        </p:txBody>
      </p:sp>
      <p:sp>
        <p:nvSpPr>
          <p:cNvPr id="4" name="Slide Number Placeholder 3"/>
          <p:cNvSpPr>
            <a:spLocks noGrp="1"/>
          </p:cNvSpPr>
          <p:nvPr>
            <p:ph type="sldNum" sz="quarter" idx="5"/>
          </p:nvPr>
        </p:nvSpPr>
        <p:spPr/>
        <p:txBody>
          <a:bodyPr/>
          <a:lstStyle/>
          <a:p>
            <a:fld id="{AD451027-515F-4A5D-A800-51D2F518AD99}" type="slidenum">
              <a:rPr lang="en-US" smtClean="0"/>
              <a:t>3</a:t>
            </a:fld>
            <a:endParaRPr lang="en-US"/>
          </a:p>
        </p:txBody>
      </p:sp>
    </p:spTree>
    <p:extLst>
      <p:ext uri="{BB962C8B-B14F-4D97-AF65-F5344CB8AC3E}">
        <p14:creationId xmlns:p14="http://schemas.microsoft.com/office/powerpoint/2010/main" val="353713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51027-515F-4A5D-A800-51D2F518AD99}" type="slidenum">
              <a:rPr lang="en-US" smtClean="0"/>
              <a:t>4</a:t>
            </a:fld>
            <a:endParaRPr lang="en-US"/>
          </a:p>
        </p:txBody>
      </p:sp>
    </p:spTree>
    <p:extLst>
      <p:ext uri="{BB962C8B-B14F-4D97-AF65-F5344CB8AC3E}">
        <p14:creationId xmlns:p14="http://schemas.microsoft.com/office/powerpoint/2010/main" val="173033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51027-515F-4A5D-A800-51D2F518AD99}" type="slidenum">
              <a:rPr lang="en-US" smtClean="0"/>
              <a:t>5</a:t>
            </a:fld>
            <a:endParaRPr lang="en-US"/>
          </a:p>
        </p:txBody>
      </p:sp>
    </p:spTree>
    <p:extLst>
      <p:ext uri="{BB962C8B-B14F-4D97-AF65-F5344CB8AC3E}">
        <p14:creationId xmlns:p14="http://schemas.microsoft.com/office/powerpoint/2010/main" val="247737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6306-1EE6-44F6-A3F6-C40392AA8A9F}"/>
              </a:ext>
            </a:extLst>
          </p:cNvPr>
          <p:cNvSpPr>
            <a:spLocks noGrp="1"/>
          </p:cNvSpPr>
          <p:nvPr>
            <p:ph type="ctrTitle"/>
          </p:nvPr>
        </p:nvSpPr>
        <p:spPr>
          <a:xfrm>
            <a:off x="2589213" y="1887576"/>
            <a:ext cx="8915399" cy="2262781"/>
          </a:xfrm>
        </p:spPr>
        <p:txBody>
          <a:bodyPr>
            <a:normAutofit fontScale="90000"/>
          </a:bodyPr>
          <a:lstStyle/>
          <a:p>
            <a:r>
              <a:rPr lang="en-US" dirty="0"/>
              <a:t>Benchmarking University Support Units</a:t>
            </a:r>
            <a:br>
              <a:rPr lang="en-US" dirty="0"/>
            </a:br>
            <a:endParaRPr lang="en-US" dirty="0"/>
          </a:p>
        </p:txBody>
      </p:sp>
      <p:sp>
        <p:nvSpPr>
          <p:cNvPr id="3" name="Subtitle 2">
            <a:extLst>
              <a:ext uri="{FF2B5EF4-FFF2-40B4-BE49-F238E27FC236}">
                <a16:creationId xmlns:a16="http://schemas.microsoft.com/office/drawing/2014/main" id="{B19093DD-4FFF-4C1D-A6D0-F60C989A987E}"/>
              </a:ext>
            </a:extLst>
          </p:cNvPr>
          <p:cNvSpPr>
            <a:spLocks noGrp="1"/>
          </p:cNvSpPr>
          <p:nvPr>
            <p:ph type="subTitle" idx="1"/>
          </p:nvPr>
        </p:nvSpPr>
        <p:spPr>
          <a:xfrm>
            <a:off x="2187388" y="4150355"/>
            <a:ext cx="9681883" cy="1126283"/>
          </a:xfrm>
        </p:spPr>
        <p:txBody>
          <a:bodyPr/>
          <a:lstStyle/>
          <a:p>
            <a:r>
              <a:rPr lang="en-US" dirty="0"/>
              <a:t>Michelle D. Taylor 		| Senior Research Analyst 	| NHEBI</a:t>
            </a:r>
          </a:p>
          <a:p>
            <a:r>
              <a:rPr lang="en-US" dirty="0"/>
              <a:t>Dr. Frank W. Oakgrove 	| Institutional Planner		| University of Wisconsin Stout</a:t>
            </a:r>
          </a:p>
        </p:txBody>
      </p:sp>
      <p:pic>
        <p:nvPicPr>
          <p:cNvPr id="5" name="Picture 4">
            <a:extLst>
              <a:ext uri="{FF2B5EF4-FFF2-40B4-BE49-F238E27FC236}">
                <a16:creationId xmlns:a16="http://schemas.microsoft.com/office/drawing/2014/main" id="{5E206901-FFFE-4F94-96A5-2CF21BA0B95B}"/>
              </a:ext>
            </a:extLst>
          </p:cNvPr>
          <p:cNvPicPr>
            <a:picLocks noChangeAspect="1"/>
          </p:cNvPicPr>
          <p:nvPr/>
        </p:nvPicPr>
        <p:blipFill>
          <a:blip r:embed="rId2"/>
          <a:stretch>
            <a:fillRect/>
          </a:stretch>
        </p:blipFill>
        <p:spPr>
          <a:xfrm>
            <a:off x="9157063" y="5334689"/>
            <a:ext cx="2894537" cy="1361552"/>
          </a:xfrm>
          <a:prstGeom prst="rect">
            <a:avLst/>
          </a:prstGeom>
        </p:spPr>
      </p:pic>
    </p:spTree>
    <p:extLst>
      <p:ext uri="{BB962C8B-B14F-4D97-AF65-F5344CB8AC3E}">
        <p14:creationId xmlns:p14="http://schemas.microsoft.com/office/powerpoint/2010/main" val="304488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DA6CF89-2C0F-47CF-B484-6018ED7A4F7D}"/>
              </a:ext>
            </a:extLst>
          </p:cNvPr>
          <p:cNvSpPr/>
          <p:nvPr/>
        </p:nvSpPr>
        <p:spPr>
          <a:xfrm>
            <a:off x="6412048" y="1484815"/>
            <a:ext cx="5620799" cy="1965601"/>
          </a:xfrm>
          <a:prstGeom prst="rect">
            <a:avLst/>
          </a:prstGeom>
          <a:solidFill>
            <a:srgbClr val="FE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E304FC-5344-4448-8C44-B58863C1C26E}"/>
              </a:ext>
            </a:extLst>
          </p:cNvPr>
          <p:cNvSpPr/>
          <p:nvPr/>
        </p:nvSpPr>
        <p:spPr>
          <a:xfrm>
            <a:off x="1001485" y="1476106"/>
            <a:ext cx="5274725" cy="1965601"/>
          </a:xfrm>
          <a:prstGeom prst="rect">
            <a:avLst/>
          </a:prstGeom>
          <a:solidFill>
            <a:srgbClr val="FE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820C0-DA44-42B1-BA3C-F4B59924E7E5}"/>
              </a:ext>
            </a:extLst>
          </p:cNvPr>
          <p:cNvSpPr>
            <a:spLocks noGrp="1"/>
          </p:cNvSpPr>
          <p:nvPr>
            <p:ph type="title"/>
          </p:nvPr>
        </p:nvSpPr>
        <p:spPr/>
        <p:txBody>
          <a:bodyPr/>
          <a:lstStyle/>
          <a:p>
            <a:r>
              <a:rPr lang="en-US" dirty="0"/>
              <a:t>Benchmarking at the Unit Level</a:t>
            </a:r>
          </a:p>
        </p:txBody>
      </p:sp>
      <p:sp>
        <p:nvSpPr>
          <p:cNvPr id="3" name="Content Placeholder 2">
            <a:extLst>
              <a:ext uri="{FF2B5EF4-FFF2-40B4-BE49-F238E27FC236}">
                <a16:creationId xmlns:a16="http://schemas.microsoft.com/office/drawing/2014/main" id="{E9AB3397-5F8D-4019-BD93-55F0C835A80E}"/>
              </a:ext>
            </a:extLst>
          </p:cNvPr>
          <p:cNvSpPr>
            <a:spLocks noGrp="1"/>
          </p:cNvSpPr>
          <p:nvPr>
            <p:ph idx="1"/>
          </p:nvPr>
        </p:nvSpPr>
        <p:spPr>
          <a:xfrm>
            <a:off x="3121160" y="1934666"/>
            <a:ext cx="3290888" cy="1371966"/>
          </a:xfrm>
        </p:spPr>
        <p:txBody>
          <a:bodyPr>
            <a:normAutofit/>
          </a:bodyPr>
          <a:lstStyle/>
          <a:p>
            <a:pPr lvl="1"/>
            <a:r>
              <a:rPr lang="en-US" dirty="0"/>
              <a:t>First-ever Higher Education Institution to receive the Malcolm Baldrige Award</a:t>
            </a:r>
          </a:p>
          <a:p>
            <a:pPr lvl="1"/>
            <a:endParaRPr lang="en-US" dirty="0"/>
          </a:p>
          <a:p>
            <a:pPr lvl="1"/>
            <a:endParaRPr lang="en-US" dirty="0"/>
          </a:p>
        </p:txBody>
      </p:sp>
      <p:pic>
        <p:nvPicPr>
          <p:cNvPr id="5" name="Picture 4">
            <a:extLst>
              <a:ext uri="{FF2B5EF4-FFF2-40B4-BE49-F238E27FC236}">
                <a16:creationId xmlns:a16="http://schemas.microsoft.com/office/drawing/2014/main" id="{854A6E37-315C-4416-A1A2-B503527E637C}"/>
              </a:ext>
            </a:extLst>
          </p:cNvPr>
          <p:cNvPicPr>
            <a:picLocks noChangeAspect="1"/>
          </p:cNvPicPr>
          <p:nvPr/>
        </p:nvPicPr>
        <p:blipFill>
          <a:blip r:embed="rId3"/>
          <a:stretch>
            <a:fillRect/>
          </a:stretch>
        </p:blipFill>
        <p:spPr>
          <a:xfrm>
            <a:off x="1001485" y="1689647"/>
            <a:ext cx="2489200" cy="1626870"/>
          </a:xfrm>
          <a:prstGeom prst="rect">
            <a:avLst/>
          </a:prstGeom>
        </p:spPr>
      </p:pic>
      <p:sp>
        <p:nvSpPr>
          <p:cNvPr id="6" name="Content Placeholder 2">
            <a:extLst>
              <a:ext uri="{FF2B5EF4-FFF2-40B4-BE49-F238E27FC236}">
                <a16:creationId xmlns:a16="http://schemas.microsoft.com/office/drawing/2014/main" id="{4F4A7AD2-7B3E-41D3-BF09-F879D2CB1E24}"/>
              </a:ext>
            </a:extLst>
          </p:cNvPr>
          <p:cNvSpPr txBox="1">
            <a:spLocks/>
          </p:cNvSpPr>
          <p:nvPr/>
        </p:nvSpPr>
        <p:spPr>
          <a:xfrm>
            <a:off x="8968083" y="1865629"/>
            <a:ext cx="3158602" cy="17520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dirty="0"/>
              <a:t>Cost &amp; Productivity Project</a:t>
            </a:r>
          </a:p>
          <a:p>
            <a:pPr lvl="1"/>
            <a:r>
              <a:rPr lang="en-US" dirty="0"/>
              <a:t>NCCBP</a:t>
            </a:r>
          </a:p>
          <a:p>
            <a:pPr lvl="1"/>
            <a:r>
              <a:rPr lang="en-US" dirty="0"/>
              <a:t>AAUP</a:t>
            </a:r>
          </a:p>
          <a:p>
            <a:pPr lvl="1"/>
            <a:endParaRPr lang="en-US" dirty="0"/>
          </a:p>
          <a:p>
            <a:pPr lvl="1"/>
            <a:endParaRPr lang="en-US" dirty="0"/>
          </a:p>
        </p:txBody>
      </p:sp>
      <p:pic>
        <p:nvPicPr>
          <p:cNvPr id="8" name="Picture 7">
            <a:extLst>
              <a:ext uri="{FF2B5EF4-FFF2-40B4-BE49-F238E27FC236}">
                <a16:creationId xmlns:a16="http://schemas.microsoft.com/office/drawing/2014/main" id="{2162AEE0-7E66-4728-A3B2-813874306892}"/>
              </a:ext>
            </a:extLst>
          </p:cNvPr>
          <p:cNvPicPr>
            <a:picLocks noChangeAspect="1"/>
          </p:cNvPicPr>
          <p:nvPr/>
        </p:nvPicPr>
        <p:blipFill>
          <a:blip r:embed="rId4"/>
          <a:stretch>
            <a:fillRect/>
          </a:stretch>
        </p:blipFill>
        <p:spPr>
          <a:xfrm>
            <a:off x="6276210" y="1903007"/>
            <a:ext cx="3257550" cy="1200150"/>
          </a:xfrm>
          <a:prstGeom prst="rect">
            <a:avLst/>
          </a:prstGeom>
        </p:spPr>
      </p:pic>
      <p:sp>
        <p:nvSpPr>
          <p:cNvPr id="10" name="Content Placeholder 3">
            <a:extLst>
              <a:ext uri="{FF2B5EF4-FFF2-40B4-BE49-F238E27FC236}">
                <a16:creationId xmlns:a16="http://schemas.microsoft.com/office/drawing/2014/main" id="{5ACE7F18-00B2-4B27-A5E6-BF33CA38C3AF}"/>
              </a:ext>
            </a:extLst>
          </p:cNvPr>
          <p:cNvSpPr txBox="1">
            <a:spLocks/>
          </p:cNvSpPr>
          <p:nvPr/>
        </p:nvSpPr>
        <p:spPr>
          <a:xfrm>
            <a:off x="2409894" y="3605349"/>
            <a:ext cx="8092648" cy="3081108"/>
          </a:xfrm>
          <a:prstGeom prst="rect">
            <a:avLst/>
          </a:prstGeom>
        </p:spPr>
        <p:style>
          <a:lnRef idx="3">
            <a:schemeClr val="lt1"/>
          </a:lnRef>
          <a:fillRef idx="1">
            <a:schemeClr val="accent1"/>
          </a:fillRef>
          <a:effectRef idx="1">
            <a:schemeClr val="accent1"/>
          </a:effectRef>
          <a:fontRef idx="minor">
            <a:schemeClr val="lt1"/>
          </a:fontRef>
        </p:style>
        <p:txBody>
          <a:bodyPr vert="horz" lIns="182880" tIns="274320" rIns="182880" bIns="274320" numCol="2" rtlCol="0" anchor="ctr">
            <a:normAutofit lnSpcReduction="10000"/>
          </a:bodyPr>
          <a:lstStyle>
            <a:defPPr>
              <a:defRPr lang="en-US"/>
            </a:defPPr>
            <a:lvl1pPr marL="0" indent="-3429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1pPr>
            <a:lvl2pPr marL="457200" indent="-28575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2pPr>
            <a:lvl3pPr marL="9144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3pPr>
            <a:lvl4pPr marL="13716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4pPr>
            <a:lvl5pPr marL="18288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5pPr>
            <a:lvl6pPr marL="22860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6pPr>
            <a:lvl7pPr marL="27432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7pPr>
            <a:lvl8pPr marL="32004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8pPr>
            <a:lvl9pPr marL="3657600" indent="-2286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9pPr>
          </a:lstStyle>
          <a:p>
            <a:endParaRPr lang="en-US" sz="1600" dirty="0"/>
          </a:p>
          <a:p>
            <a:r>
              <a:rPr lang="en-US" sz="1600" dirty="0"/>
              <a:t>University of Kentucky</a:t>
            </a:r>
          </a:p>
          <a:p>
            <a:r>
              <a:rPr lang="en-US" sz="1600" dirty="0"/>
              <a:t>University of Iowa</a:t>
            </a:r>
          </a:p>
          <a:p>
            <a:r>
              <a:rPr lang="en-US" sz="1600" dirty="0"/>
              <a:t>University of Wisconsin - Oshkosh</a:t>
            </a:r>
          </a:p>
          <a:p>
            <a:r>
              <a:rPr lang="en-US" sz="1600" dirty="0"/>
              <a:t>Northern Michigan University</a:t>
            </a:r>
          </a:p>
          <a:p>
            <a:r>
              <a:rPr lang="en-US" sz="1600" dirty="0"/>
              <a:t>Walden University</a:t>
            </a:r>
          </a:p>
          <a:p>
            <a:r>
              <a:rPr lang="en-US" sz="1600" dirty="0"/>
              <a:t>University of Rhode Island</a:t>
            </a:r>
          </a:p>
          <a:p>
            <a:endParaRPr lang="en-US" sz="1600" dirty="0"/>
          </a:p>
          <a:p>
            <a:pPr indent="0">
              <a:buNone/>
            </a:pPr>
            <a:r>
              <a:rPr lang="en-US" sz="1600" dirty="0"/>
              <a:t>Wichita State University</a:t>
            </a:r>
          </a:p>
          <a:p>
            <a:pPr indent="0">
              <a:buNone/>
            </a:pPr>
            <a:r>
              <a:rPr lang="en-US" sz="1600" dirty="0"/>
              <a:t>University of Wisconsin - Parkside</a:t>
            </a:r>
          </a:p>
          <a:p>
            <a:pPr indent="0">
              <a:buNone/>
            </a:pPr>
            <a:r>
              <a:rPr lang="en-US" sz="1600" dirty="0"/>
              <a:t>College of the Mainland</a:t>
            </a:r>
          </a:p>
          <a:p>
            <a:pPr indent="0">
              <a:buNone/>
            </a:pPr>
            <a:r>
              <a:rPr lang="en-US" sz="1600" dirty="0"/>
              <a:t>Dunwoody College of Technology</a:t>
            </a:r>
          </a:p>
          <a:p>
            <a:pPr indent="0">
              <a:buNone/>
            </a:pPr>
            <a:r>
              <a:rPr lang="en-US" sz="1600" dirty="0"/>
              <a:t>Southwestern Indian Polytechnic Institute</a:t>
            </a:r>
          </a:p>
          <a:p>
            <a:pPr indent="0">
              <a:buNone/>
            </a:pPr>
            <a:r>
              <a:rPr lang="en-US" sz="1600" dirty="0"/>
              <a:t>Baker University</a:t>
            </a:r>
          </a:p>
        </p:txBody>
      </p:sp>
      <p:sp>
        <p:nvSpPr>
          <p:cNvPr id="11" name="TextBox 10">
            <a:extLst>
              <a:ext uri="{FF2B5EF4-FFF2-40B4-BE49-F238E27FC236}">
                <a16:creationId xmlns:a16="http://schemas.microsoft.com/office/drawing/2014/main" id="{0290EE7D-4B6D-4CD3-9687-EBF4580CA38B}"/>
              </a:ext>
            </a:extLst>
          </p:cNvPr>
          <p:cNvSpPr txBox="1"/>
          <p:nvPr/>
        </p:nvSpPr>
        <p:spPr>
          <a:xfrm>
            <a:off x="4193182" y="3631475"/>
            <a:ext cx="3905795" cy="523220"/>
          </a:xfrm>
          <a:prstGeom prst="rect">
            <a:avLst/>
          </a:prstGeom>
          <a:noFill/>
        </p:spPr>
        <p:txBody>
          <a:bodyPr wrap="square" rtlCol="0">
            <a:spAutoFit/>
          </a:bodyPr>
          <a:lstStyle/>
          <a:p>
            <a:pPr algn="ctr"/>
            <a:r>
              <a:rPr lang="en-US" sz="2800" b="1" dirty="0">
                <a:solidFill>
                  <a:schemeClr val="bg1"/>
                </a:solidFill>
              </a:rPr>
              <a:t>Advisory Board</a:t>
            </a:r>
          </a:p>
        </p:txBody>
      </p:sp>
    </p:spTree>
    <p:extLst>
      <p:ext uri="{BB962C8B-B14F-4D97-AF65-F5344CB8AC3E}">
        <p14:creationId xmlns:p14="http://schemas.microsoft.com/office/powerpoint/2010/main" val="29864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CD44-50F3-4469-8C19-6DFD79CB7919}"/>
              </a:ext>
            </a:extLst>
          </p:cNvPr>
          <p:cNvSpPr>
            <a:spLocks noGrp="1"/>
          </p:cNvSpPr>
          <p:nvPr>
            <p:ph type="title"/>
          </p:nvPr>
        </p:nvSpPr>
        <p:spPr/>
        <p:txBody>
          <a:bodyPr/>
          <a:lstStyle/>
          <a:p>
            <a:r>
              <a:rPr lang="en-US" dirty="0"/>
              <a:t> Benchmarking Project</a:t>
            </a:r>
          </a:p>
        </p:txBody>
      </p:sp>
      <p:pic>
        <p:nvPicPr>
          <p:cNvPr id="6" name="Picture 5">
            <a:extLst>
              <a:ext uri="{FF2B5EF4-FFF2-40B4-BE49-F238E27FC236}">
                <a16:creationId xmlns:a16="http://schemas.microsoft.com/office/drawing/2014/main" id="{9E8697D3-7729-4C3E-A41E-B154DDC84916}"/>
              </a:ext>
            </a:extLst>
          </p:cNvPr>
          <p:cNvPicPr>
            <a:picLocks noChangeAspect="1"/>
          </p:cNvPicPr>
          <p:nvPr/>
        </p:nvPicPr>
        <p:blipFill>
          <a:blip r:embed="rId3"/>
          <a:stretch>
            <a:fillRect/>
          </a:stretch>
        </p:blipFill>
        <p:spPr>
          <a:xfrm>
            <a:off x="582886" y="1468072"/>
            <a:ext cx="8687553" cy="4444369"/>
          </a:xfrm>
          <a:prstGeom prst="rect">
            <a:avLst/>
          </a:prstGeom>
        </p:spPr>
      </p:pic>
      <p:sp>
        <p:nvSpPr>
          <p:cNvPr id="9" name="TextBox 8">
            <a:extLst>
              <a:ext uri="{FF2B5EF4-FFF2-40B4-BE49-F238E27FC236}">
                <a16:creationId xmlns:a16="http://schemas.microsoft.com/office/drawing/2014/main" id="{4B1141D8-A1FC-447E-97CB-3D752D3D7F1E}"/>
              </a:ext>
            </a:extLst>
          </p:cNvPr>
          <p:cNvSpPr txBox="1"/>
          <p:nvPr/>
        </p:nvSpPr>
        <p:spPr>
          <a:xfrm>
            <a:off x="2429692" y="6142450"/>
            <a:ext cx="3357154" cy="369332"/>
          </a:xfrm>
          <a:prstGeom prst="rect">
            <a:avLst/>
          </a:prstGeom>
          <a:noFill/>
        </p:spPr>
        <p:txBody>
          <a:bodyPr wrap="square" rtlCol="0">
            <a:spAutoFit/>
          </a:bodyPr>
          <a:lstStyle/>
          <a:p>
            <a:r>
              <a:rPr lang="en-US" b="1" dirty="0"/>
              <a:t>Universitybenchmarking.org</a:t>
            </a:r>
          </a:p>
        </p:txBody>
      </p:sp>
      <p:pic>
        <p:nvPicPr>
          <p:cNvPr id="10" name="Picture 9">
            <a:extLst>
              <a:ext uri="{FF2B5EF4-FFF2-40B4-BE49-F238E27FC236}">
                <a16:creationId xmlns:a16="http://schemas.microsoft.com/office/drawing/2014/main" id="{0E313313-29A2-4C9B-8449-23FFA0D5A3C8}"/>
              </a:ext>
            </a:extLst>
          </p:cNvPr>
          <p:cNvPicPr>
            <a:picLocks noChangeAspect="1"/>
          </p:cNvPicPr>
          <p:nvPr/>
        </p:nvPicPr>
        <p:blipFill>
          <a:blip r:embed="rId4"/>
          <a:stretch>
            <a:fillRect/>
          </a:stretch>
        </p:blipFill>
        <p:spPr>
          <a:xfrm>
            <a:off x="7839891" y="2966356"/>
            <a:ext cx="4056449" cy="1447800"/>
          </a:xfrm>
          <a:prstGeom prst="rect">
            <a:avLst/>
          </a:prstGeom>
          <a:ln>
            <a:solidFill>
              <a:srgbClr val="17406D"/>
            </a:solidFill>
          </a:ln>
        </p:spPr>
      </p:pic>
      <p:pic>
        <p:nvPicPr>
          <p:cNvPr id="11" name="Picture 10">
            <a:extLst>
              <a:ext uri="{FF2B5EF4-FFF2-40B4-BE49-F238E27FC236}">
                <a16:creationId xmlns:a16="http://schemas.microsoft.com/office/drawing/2014/main" id="{F054953A-5527-4BF0-AC14-B298E0BE52B4}"/>
              </a:ext>
            </a:extLst>
          </p:cNvPr>
          <p:cNvPicPr>
            <a:picLocks noChangeAspect="1"/>
          </p:cNvPicPr>
          <p:nvPr/>
        </p:nvPicPr>
        <p:blipFill>
          <a:blip r:embed="rId5"/>
          <a:stretch>
            <a:fillRect/>
          </a:stretch>
        </p:blipFill>
        <p:spPr>
          <a:xfrm>
            <a:off x="7839891" y="4573017"/>
            <a:ext cx="4108653" cy="2089039"/>
          </a:xfrm>
          <a:prstGeom prst="rect">
            <a:avLst/>
          </a:prstGeom>
          <a:ln>
            <a:solidFill>
              <a:srgbClr val="17406D"/>
            </a:solidFill>
          </a:ln>
        </p:spPr>
      </p:pic>
    </p:spTree>
    <p:extLst>
      <p:ext uri="{BB962C8B-B14F-4D97-AF65-F5344CB8AC3E}">
        <p14:creationId xmlns:p14="http://schemas.microsoft.com/office/powerpoint/2010/main" val="362416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460E7C9-5318-4D77-8BFA-CCB7C2784D46}"/>
              </a:ext>
            </a:extLst>
          </p:cNvPr>
          <p:cNvSpPr>
            <a:spLocks noGrp="1"/>
          </p:cNvSpPr>
          <p:nvPr>
            <p:ph type="title"/>
          </p:nvPr>
        </p:nvSpPr>
        <p:spPr>
          <a:xfrm>
            <a:off x="519017" y="567458"/>
            <a:ext cx="3650279" cy="1259894"/>
          </a:xfrm>
        </p:spPr>
        <p:txBody>
          <a:bodyPr>
            <a:normAutofit/>
          </a:bodyPr>
          <a:lstStyle/>
          <a:p>
            <a:r>
              <a:rPr lang="en-US" dirty="0">
                <a:solidFill>
                  <a:srgbClr val="3F4269"/>
                </a:solidFill>
              </a:rPr>
              <a:t>Data Entry Example</a:t>
            </a:r>
          </a:p>
        </p:txBody>
      </p:sp>
      <p:sp>
        <p:nvSpPr>
          <p:cNvPr id="14" name="Rectangle 13">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F4269"/>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25808F83-9983-4ADE-B8F1-1A58A17CED2C}"/>
              </a:ext>
            </a:extLst>
          </p:cNvPr>
          <p:cNvSpPr>
            <a:spLocks noGrp="1"/>
          </p:cNvSpPr>
          <p:nvPr>
            <p:ph idx="1"/>
          </p:nvPr>
        </p:nvSpPr>
        <p:spPr>
          <a:xfrm>
            <a:off x="244277" y="1895540"/>
            <a:ext cx="3650278" cy="3759253"/>
          </a:xfrm>
        </p:spPr>
        <p:txBody>
          <a:bodyPr>
            <a:normAutofit/>
          </a:bodyPr>
          <a:lstStyle/>
          <a:p>
            <a:r>
              <a:rPr lang="en-US" sz="2400" dirty="0"/>
              <a:t>Data collection</a:t>
            </a:r>
          </a:p>
          <a:p>
            <a:pPr lvl="1"/>
            <a:r>
              <a:rPr lang="en-US" sz="2000" dirty="0"/>
              <a:t>Web data entry</a:t>
            </a:r>
          </a:p>
          <a:p>
            <a:pPr lvl="1"/>
            <a:r>
              <a:rPr lang="en-US" sz="2000" dirty="0"/>
              <a:t>Data verification: logical errors, outlier checks</a:t>
            </a:r>
          </a:p>
          <a:p>
            <a:pPr lvl="1"/>
            <a:r>
              <a:rPr lang="en-US" sz="2000" dirty="0"/>
              <a:t>Voluntary project: colleges provide only available data</a:t>
            </a:r>
          </a:p>
          <a:p>
            <a:pPr lvl="1"/>
            <a:r>
              <a:rPr lang="en-US" sz="2000" dirty="0"/>
              <a:t>Confidentiality assured</a:t>
            </a:r>
          </a:p>
          <a:p>
            <a:pPr>
              <a:buClr>
                <a:srgbClr val="40CFF5"/>
              </a:buClr>
            </a:pPr>
            <a:endParaRPr lang="en-US" dirty="0"/>
          </a:p>
        </p:txBody>
      </p:sp>
      <p:sp>
        <p:nvSpPr>
          <p:cNvPr id="1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8FC9A8-2AFA-41ED-A48E-B3581073374D}"/>
              </a:ext>
            </a:extLst>
          </p:cNvPr>
          <p:cNvPicPr>
            <a:picLocks noChangeAspect="1"/>
          </p:cNvPicPr>
          <p:nvPr/>
        </p:nvPicPr>
        <p:blipFill>
          <a:blip r:embed="rId3"/>
          <a:stretch>
            <a:fillRect/>
          </a:stretch>
        </p:blipFill>
        <p:spPr>
          <a:xfrm>
            <a:off x="3306007" y="191317"/>
            <a:ext cx="7000194" cy="2872467"/>
          </a:xfrm>
          <a:prstGeom prst="rect">
            <a:avLst/>
          </a:prstGeom>
        </p:spPr>
      </p:pic>
      <p:pic>
        <p:nvPicPr>
          <p:cNvPr id="10" name="Picture 9">
            <a:extLst>
              <a:ext uri="{FF2B5EF4-FFF2-40B4-BE49-F238E27FC236}">
                <a16:creationId xmlns:a16="http://schemas.microsoft.com/office/drawing/2014/main" id="{E0370473-5DAB-4D36-89D0-6032AB4E3CAC}"/>
              </a:ext>
            </a:extLst>
          </p:cNvPr>
          <p:cNvPicPr>
            <a:picLocks noChangeAspect="1"/>
          </p:cNvPicPr>
          <p:nvPr/>
        </p:nvPicPr>
        <p:blipFill>
          <a:blip r:embed="rId4"/>
          <a:stretch>
            <a:fillRect/>
          </a:stretch>
        </p:blipFill>
        <p:spPr>
          <a:xfrm>
            <a:off x="5459895" y="3630485"/>
            <a:ext cx="6130020" cy="3154203"/>
          </a:xfrm>
          <a:prstGeom prst="rect">
            <a:avLst/>
          </a:prstGeom>
        </p:spPr>
      </p:pic>
      <p:pic>
        <p:nvPicPr>
          <p:cNvPr id="13" name="Picture 12">
            <a:extLst>
              <a:ext uri="{FF2B5EF4-FFF2-40B4-BE49-F238E27FC236}">
                <a16:creationId xmlns:a16="http://schemas.microsoft.com/office/drawing/2014/main" id="{C45F737F-F0C6-4F34-BEBE-84C0AAE0A6BB}"/>
              </a:ext>
            </a:extLst>
          </p:cNvPr>
          <p:cNvPicPr>
            <a:picLocks noChangeAspect="1"/>
          </p:cNvPicPr>
          <p:nvPr/>
        </p:nvPicPr>
        <p:blipFill>
          <a:blip r:embed="rId5"/>
          <a:stretch>
            <a:fillRect/>
          </a:stretch>
        </p:blipFill>
        <p:spPr>
          <a:xfrm>
            <a:off x="9061370" y="2634430"/>
            <a:ext cx="3022127" cy="896810"/>
          </a:xfrm>
          <a:prstGeom prst="rect">
            <a:avLst/>
          </a:prstGeom>
        </p:spPr>
      </p:pic>
      <p:pic>
        <p:nvPicPr>
          <p:cNvPr id="17" name="Picture 16">
            <a:extLst>
              <a:ext uri="{FF2B5EF4-FFF2-40B4-BE49-F238E27FC236}">
                <a16:creationId xmlns:a16="http://schemas.microsoft.com/office/drawing/2014/main" id="{CC50B3EC-76DF-4D01-99F4-80ADBEC320ED}"/>
              </a:ext>
            </a:extLst>
          </p:cNvPr>
          <p:cNvPicPr>
            <a:picLocks noChangeAspect="1"/>
          </p:cNvPicPr>
          <p:nvPr/>
        </p:nvPicPr>
        <p:blipFill>
          <a:blip r:embed="rId6"/>
          <a:stretch>
            <a:fillRect/>
          </a:stretch>
        </p:blipFill>
        <p:spPr>
          <a:xfrm>
            <a:off x="1061413" y="5856198"/>
            <a:ext cx="1973887" cy="928490"/>
          </a:xfrm>
          <a:prstGeom prst="rect">
            <a:avLst/>
          </a:prstGeom>
        </p:spPr>
      </p:pic>
    </p:spTree>
    <p:extLst>
      <p:ext uri="{BB962C8B-B14F-4D97-AF65-F5344CB8AC3E}">
        <p14:creationId xmlns:p14="http://schemas.microsoft.com/office/powerpoint/2010/main" val="125115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1159-7077-4AFB-A2B7-25C3B1812EA6}"/>
              </a:ext>
            </a:extLst>
          </p:cNvPr>
          <p:cNvSpPr>
            <a:spLocks noGrp="1"/>
          </p:cNvSpPr>
          <p:nvPr>
            <p:ph type="title"/>
          </p:nvPr>
        </p:nvSpPr>
        <p:spPr>
          <a:xfrm>
            <a:off x="1687669" y="624110"/>
            <a:ext cx="4137059" cy="1280890"/>
          </a:xfrm>
        </p:spPr>
        <p:txBody>
          <a:bodyPr>
            <a:normAutofit/>
          </a:bodyPr>
          <a:lstStyle/>
          <a:p>
            <a:r>
              <a:rPr lang="en-US" sz="3200"/>
              <a:t>Reports</a:t>
            </a:r>
          </a:p>
        </p:txBody>
      </p:sp>
      <p:sp>
        <p:nvSpPr>
          <p:cNvPr id="13" name="Content Placeholder 12">
            <a:extLst>
              <a:ext uri="{FF2B5EF4-FFF2-40B4-BE49-F238E27FC236}">
                <a16:creationId xmlns:a16="http://schemas.microsoft.com/office/drawing/2014/main" id="{E0D1D981-FAC3-450B-896D-25D907029045}"/>
              </a:ext>
            </a:extLst>
          </p:cNvPr>
          <p:cNvSpPr>
            <a:spLocks noGrp="1"/>
          </p:cNvSpPr>
          <p:nvPr>
            <p:ph idx="1"/>
          </p:nvPr>
        </p:nvSpPr>
        <p:spPr>
          <a:xfrm>
            <a:off x="1025655" y="1455334"/>
            <a:ext cx="3511588" cy="4227660"/>
          </a:xfrm>
          <a:solidFill>
            <a:schemeClr val="bg1"/>
          </a:solidFill>
        </p:spPr>
        <p:txBody>
          <a:bodyPr>
            <a:normAutofit/>
          </a:bodyPr>
          <a:lstStyle/>
          <a:p>
            <a:r>
              <a:rPr lang="en-US" sz="2000" dirty="0">
                <a:solidFill>
                  <a:srgbClr val="000000"/>
                </a:solidFill>
              </a:rPr>
              <a:t>National Data/Reports</a:t>
            </a:r>
          </a:p>
          <a:p>
            <a:r>
              <a:rPr lang="en-US" sz="2000" dirty="0">
                <a:solidFill>
                  <a:srgbClr val="000000"/>
                </a:solidFill>
              </a:rPr>
              <a:t>Peer Reports</a:t>
            </a:r>
          </a:p>
          <a:p>
            <a:r>
              <a:rPr lang="en-US" sz="2000" dirty="0">
                <a:solidFill>
                  <a:srgbClr val="000000"/>
                </a:solidFill>
              </a:rPr>
              <a:t>Best Performers Report	</a:t>
            </a:r>
          </a:p>
          <a:p>
            <a:r>
              <a:rPr lang="en-US" sz="2000" dirty="0">
                <a:solidFill>
                  <a:srgbClr val="000000"/>
                </a:solidFill>
              </a:rPr>
              <a:t>Custom Reports</a:t>
            </a:r>
          </a:p>
          <a:p>
            <a:pPr lvl="1"/>
            <a:r>
              <a:rPr lang="en-US" sz="1800" dirty="0">
                <a:solidFill>
                  <a:srgbClr val="000000"/>
                </a:solidFill>
              </a:rPr>
              <a:t>Trends</a:t>
            </a:r>
          </a:p>
          <a:p>
            <a:pPr lvl="1"/>
            <a:r>
              <a:rPr lang="en-US" sz="1800" dirty="0">
                <a:solidFill>
                  <a:srgbClr val="000000"/>
                </a:solidFill>
              </a:rPr>
              <a:t>Scatter Plots</a:t>
            </a:r>
          </a:p>
          <a:p>
            <a:pPr lvl="1"/>
            <a:r>
              <a:rPr lang="en-US" sz="1800" dirty="0">
                <a:solidFill>
                  <a:srgbClr val="000000"/>
                </a:solidFill>
              </a:rPr>
              <a:t>Bubble Charts</a:t>
            </a:r>
          </a:p>
          <a:p>
            <a:endParaRPr lang="en-US" sz="2000" dirty="0">
              <a:solidFill>
                <a:srgbClr val="000000"/>
              </a:solidFill>
            </a:endParaRPr>
          </a:p>
        </p:txBody>
      </p:sp>
      <p:pic>
        <p:nvPicPr>
          <p:cNvPr id="3" name="Picture 2">
            <a:extLst>
              <a:ext uri="{FF2B5EF4-FFF2-40B4-BE49-F238E27FC236}">
                <a16:creationId xmlns:a16="http://schemas.microsoft.com/office/drawing/2014/main" id="{37F2FC17-FA2F-48A0-B71C-30D2E9A17176}"/>
              </a:ext>
            </a:extLst>
          </p:cNvPr>
          <p:cNvPicPr>
            <a:picLocks noChangeAspect="1"/>
          </p:cNvPicPr>
          <p:nvPr/>
        </p:nvPicPr>
        <p:blipFill>
          <a:blip r:embed="rId4"/>
          <a:stretch>
            <a:fillRect/>
          </a:stretch>
        </p:blipFill>
        <p:spPr>
          <a:xfrm>
            <a:off x="4537243" y="360668"/>
            <a:ext cx="7253109" cy="2928169"/>
          </a:xfrm>
          <a:prstGeom prst="rect">
            <a:avLst/>
          </a:prstGeom>
        </p:spPr>
      </p:pic>
      <p:pic>
        <p:nvPicPr>
          <p:cNvPr id="4" name="Picture 3">
            <a:extLst>
              <a:ext uri="{FF2B5EF4-FFF2-40B4-BE49-F238E27FC236}">
                <a16:creationId xmlns:a16="http://schemas.microsoft.com/office/drawing/2014/main" id="{1AE0671A-9854-4BDB-BF5B-20BAB7F05CD2}"/>
              </a:ext>
            </a:extLst>
          </p:cNvPr>
          <p:cNvPicPr>
            <a:picLocks noChangeAspect="1"/>
          </p:cNvPicPr>
          <p:nvPr/>
        </p:nvPicPr>
        <p:blipFill>
          <a:blip r:embed="rId5"/>
          <a:stretch>
            <a:fillRect/>
          </a:stretch>
        </p:blipFill>
        <p:spPr>
          <a:xfrm>
            <a:off x="5200721" y="3265647"/>
            <a:ext cx="5965624" cy="3592353"/>
          </a:xfrm>
          <a:prstGeom prst="rect">
            <a:avLst/>
          </a:prstGeom>
        </p:spPr>
      </p:pic>
      <p:pic>
        <p:nvPicPr>
          <p:cNvPr id="8" name="Picture 7">
            <a:extLst>
              <a:ext uri="{FF2B5EF4-FFF2-40B4-BE49-F238E27FC236}">
                <a16:creationId xmlns:a16="http://schemas.microsoft.com/office/drawing/2014/main" id="{41D1EB7E-545E-4157-8107-48C595BEA6ED}"/>
              </a:ext>
            </a:extLst>
          </p:cNvPr>
          <p:cNvPicPr>
            <a:picLocks noChangeAspect="1"/>
          </p:cNvPicPr>
          <p:nvPr/>
        </p:nvPicPr>
        <p:blipFill>
          <a:blip r:embed="rId6"/>
          <a:stretch>
            <a:fillRect/>
          </a:stretch>
        </p:blipFill>
        <p:spPr>
          <a:xfrm>
            <a:off x="1385044" y="5769645"/>
            <a:ext cx="1973887" cy="928490"/>
          </a:xfrm>
          <a:prstGeom prst="rect">
            <a:avLst/>
          </a:prstGeom>
        </p:spPr>
      </p:pic>
    </p:spTree>
    <p:extLst>
      <p:ext uri="{BB962C8B-B14F-4D97-AF65-F5344CB8AC3E}">
        <p14:creationId xmlns:p14="http://schemas.microsoft.com/office/powerpoint/2010/main" val="40768534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76</TotalTime>
  <Words>228</Words>
  <Application>Microsoft Office PowerPoint</Application>
  <PresentationFormat>Widescreen</PresentationFormat>
  <Paragraphs>58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Wisp</vt:lpstr>
      <vt:lpstr>Benchmarking University Support Units </vt:lpstr>
      <vt:lpstr>Benchmarking at the Unit Level</vt:lpstr>
      <vt:lpstr> Benchmarking Project</vt:lpstr>
      <vt:lpstr>Data Entry Example</vt:lpstr>
      <vt:lpstr>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University Support Units</dc:title>
  <dc:creator>Oakgrove, Francis</dc:creator>
  <cp:lastModifiedBy>Oakgrove, Francis</cp:lastModifiedBy>
  <cp:revision>10</cp:revision>
  <dcterms:created xsi:type="dcterms:W3CDTF">2019-05-10T13:08:07Z</dcterms:created>
  <dcterms:modified xsi:type="dcterms:W3CDTF">2019-05-15T19:37:42Z</dcterms:modified>
</cp:coreProperties>
</file>